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269" r:id="rId3"/>
    <p:sldId id="283" r:id="rId4"/>
    <p:sldId id="268" r:id="rId5"/>
    <p:sldId id="281" r:id="rId6"/>
    <p:sldId id="279" r:id="rId7"/>
    <p:sldId id="282" r:id="rId8"/>
    <p:sldId id="271" r:id="rId9"/>
    <p:sldId id="280" r:id="rId10"/>
    <p:sldId id="278" r:id="rId11"/>
    <p:sldId id="27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05" autoAdjust="0"/>
    <p:restoredTop sz="96400" autoAdjust="0"/>
  </p:normalViewPr>
  <p:slideViewPr>
    <p:cSldViewPr snapToGrid="0">
      <p:cViewPr varScale="1">
        <p:scale>
          <a:sx n="72" d="100"/>
          <a:sy n="72" d="100"/>
        </p:scale>
        <p:origin x="151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Sentiment</c:v>
                </c:pt>
              </c:strCache>
            </c:strRef>
          </c:tx>
          <c:dPt>
            <c:idx val="0"/>
            <c:bubble3D val="0"/>
            <c:spPr>
              <a:pattFill prst="ltUpDiag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1"/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2-0783-41EA-A95B-F9FDED36437D}"/>
              </c:ext>
            </c:extLst>
          </c:dPt>
          <c:dPt>
            <c:idx val="1"/>
            <c:bubble3D val="0"/>
            <c:spPr>
              <a:pattFill prst="ltUpDiag">
                <a:fgClr>
                  <a:schemeClr val="accent2"/>
                </a:fgClr>
                <a:bgClr>
                  <a:schemeClr val="accent2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2"/>
                </a:innerShdw>
              </a:effectLst>
            </c:spPr>
          </c:dPt>
          <c:dPt>
            <c:idx val="2"/>
            <c:bubble3D val="0"/>
            <c:spPr>
              <a:pattFill prst="ltUpDiag">
                <a:fgClr>
                  <a:schemeClr val="accent3"/>
                </a:fgClr>
                <a:bgClr>
                  <a:schemeClr val="accent3">
                    <a:lumMod val="20000"/>
                    <a:lumOff val="80000"/>
                  </a:schemeClr>
                </a:bgClr>
              </a:pattFill>
              <a:ln w="19050">
                <a:solidFill>
                  <a:schemeClr val="lt1"/>
                </a:solidFill>
              </a:ln>
              <a:effectLst>
                <a:innerShdw blurRad="114300">
                  <a:schemeClr val="accent3"/>
                </a:innerShdw>
              </a:effectLst>
            </c:spPr>
          </c:dPt>
          <c:cat>
            <c:strRef>
              <c:f>Sheet1!$A$2:$A$4</c:f>
              <c:strCache>
                <c:ptCount val="3"/>
                <c:pt idx="0">
                  <c:v>Positive</c:v>
                </c:pt>
                <c:pt idx="1">
                  <c:v>Neutral</c:v>
                </c:pt>
                <c:pt idx="2">
                  <c:v>Negative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0.33</c:v>
                </c:pt>
                <c:pt idx="1">
                  <c:v>0.33</c:v>
                </c:pt>
                <c:pt idx="2">
                  <c:v>0.33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83-41EA-A95B-F9FDED3643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ln w="19050">
        <a:solidFill>
          <a:schemeClr val="lt1"/>
        </a:solidFill>
      </a:ln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2022-04-03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2022-04-03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April 3,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April 3,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ngziii/Big-Data-Final-JS" TargetMode="Externa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emanuel.com/2016/11/15/warren-buffett-airline-stocks/" TargetMode="External"/><Relationship Id="rId2" Type="http://schemas.openxmlformats.org/officeDocument/2006/relationships/hyperlink" Target="https://www.nytimes.com/2014/08/10/magazine/who-made-that-twitter-bird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hyperlink" Target="https://www.davemanuel.com/2016/11/15/warren-buffett-airline-stocks/" TargetMode="External"/><Relationship Id="rId4" Type="http://schemas.openxmlformats.org/officeDocument/2006/relationships/hyperlink" Target="https://www.nytimes.com/2014/08/10/magazine/who-made-that-twitter-bird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vemanuel.com/2016/11/15/warren-buffett-airline-stocks/" TargetMode="External"/><Relationship Id="rId2" Type="http://schemas.openxmlformats.org/officeDocument/2006/relationships/hyperlink" Target="https://www.nytimes.com/2014/08/10/magazine/who-made-that-twitter-bird.html" TargetMode="Externa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about/logos/" TargetMode="External"/><Relationship Id="rId2" Type="http://schemas.openxmlformats.org/officeDocument/2006/relationships/hyperlink" Target="https://commons.wikimedia.org/wiki/File:R_logo.svg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>
                <a:latin typeface="Roboto" pitchFamily="2" charset="0"/>
                <a:ea typeface="Roboto" pitchFamily="2" charset="0"/>
              </a:rPr>
              <a:t>Sentiment Analysis of Airline Reviews in Twitter Using NLP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002" y="3689599"/>
            <a:ext cx="2146484" cy="1072335"/>
          </a:xfrm>
        </p:spPr>
        <p:txBody>
          <a:bodyPr/>
          <a:lstStyle/>
          <a:p>
            <a:r>
              <a:rPr lang="en-US" sz="1800" dirty="0">
                <a:latin typeface="Roboto" pitchFamily="2" charset="0"/>
                <a:ea typeface="Roboto" pitchFamily="2" charset="0"/>
              </a:rPr>
              <a:t>Jossa Soto</a:t>
            </a:r>
          </a:p>
          <a:p>
            <a:r>
              <a:rPr lang="en-US" sz="1800" dirty="0">
                <a:latin typeface="Roboto" pitchFamily="2" charset="0"/>
                <a:ea typeface="Roboto" pitchFamily="2" charset="0"/>
              </a:rPr>
              <a:t>501074572</a:t>
            </a:r>
          </a:p>
          <a:p>
            <a:r>
              <a:rPr lang="en-US" sz="1800" dirty="0">
                <a:latin typeface="Roboto" pitchFamily="2" charset="0"/>
                <a:ea typeface="Roboto" pitchFamily="2" charset="0"/>
              </a:rPr>
              <a:t>Dr. Tamer Abdou</a:t>
            </a:r>
          </a:p>
          <a:p>
            <a:r>
              <a:rPr lang="en-US" sz="1800" dirty="0">
                <a:latin typeface="Roboto" pitchFamily="2" charset="0"/>
                <a:ea typeface="Roboto" pitchFamily="2" charset="0"/>
              </a:rPr>
              <a:t>April 4, 2022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</a:rPr>
              <a:t>Conclusions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Roboto" pitchFamily="2" charset="0"/>
                <a:ea typeface="Roboto" pitchFamily="2" charset="0"/>
              </a:rPr>
              <a:t>Classifiers had a high prediction rate of the neutral sentiment class</a:t>
            </a:r>
          </a:p>
          <a:p>
            <a:pPr lvl="1"/>
            <a:r>
              <a:rPr lang="en-US" dirty="0">
                <a:latin typeface="Roboto" pitchFamily="2" charset="0"/>
                <a:ea typeface="Roboto" pitchFamily="2" charset="0"/>
              </a:rPr>
              <a:t>Semantic approaches should be tested to investigate the reason for the high frequency of neutral sentiment classification</a:t>
            </a:r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No clear “winner”; however, random forest marginally performs better than decision tree and NB</a:t>
            </a:r>
          </a:p>
          <a:p>
            <a:pPr lvl="1"/>
            <a:r>
              <a:rPr lang="en-US" dirty="0">
                <a:latin typeface="Roboto" pitchFamily="2" charset="0"/>
                <a:ea typeface="Roboto" pitchFamily="2" charset="0"/>
              </a:rPr>
              <a:t>Future studies are required as stronger classifiers such as NB typically perform better</a:t>
            </a:r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Processing power is an important factor to replicate and further this study</a:t>
            </a:r>
          </a:p>
          <a:p>
            <a:r>
              <a:rPr lang="en-US" dirty="0">
                <a:latin typeface="Roboto" pitchFamily="2" charset="0"/>
                <a:ea typeface="Roboto" pitchFamily="2" charset="0"/>
              </a:rPr>
              <a:t>Any changes to the model to fine-tune and output reliable results? </a:t>
            </a:r>
          </a:p>
          <a:p>
            <a:endParaRPr lang="en-US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57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E832B78-00A9-4F67-A9ED-BD85BFF7E76F}"/>
              </a:ext>
            </a:extLst>
          </p:cNvPr>
          <p:cNvSpPr txBox="1">
            <a:spLocks/>
          </p:cNvSpPr>
          <p:nvPr/>
        </p:nvSpPr>
        <p:spPr>
          <a:xfrm>
            <a:off x="5600226" y="5638624"/>
            <a:ext cx="3479766" cy="516641"/>
          </a:xfrm>
          <a:prstGeom prst="rect">
            <a:avLst/>
          </a:prstGeom>
        </p:spPr>
        <p:txBody>
          <a:bodyPr/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codes and resulted can be found on </a:t>
            </a:r>
            <a:r>
              <a:rPr lang="en-CA" sz="12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Github</a:t>
            </a:r>
            <a:r>
              <a:rPr lang="en-CA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</a:t>
            </a:r>
          </a:p>
          <a:p>
            <a:pPr marL="0" indent="0">
              <a:buNone/>
            </a:pPr>
            <a:r>
              <a:rPr lang="en-CA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https://github.com/mengziii/Big-Data-Final-JS</a:t>
            </a:r>
            <a:endParaRPr lang="en-CA" sz="12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Natural Language Processing: Sentiment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NLP: ability of a program to understand human language as it is spoken and written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Sentiment analysis: use of NLP and text analysis to identify, extract, and understand the sentiment made in documents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April 4, 2022</a:t>
            </a:r>
            <a:r>
              <a:rPr lang="en-CA" dirty="0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11C3B9-8457-438A-B6A4-93C2D52B8AE2}"/>
              </a:ext>
            </a:extLst>
          </p:cNvPr>
          <p:cNvSpPr txBox="1"/>
          <p:nvPr/>
        </p:nvSpPr>
        <p:spPr>
          <a:xfrm>
            <a:off x="1623989" y="6520391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hlinkClick r:id="rId2"/>
              </a:rPr>
              <a:t>https://www.nytimes.com/2014/08/10/magazine/who-made-that-twitter-bird.html</a:t>
            </a:r>
            <a:endParaRPr lang="en-US" sz="600" dirty="0"/>
          </a:p>
          <a:p>
            <a:r>
              <a:rPr lang="en-US" sz="600" dirty="0">
                <a:hlinkClick r:id="rId3"/>
              </a:rPr>
              <a:t>https://www.davemanuel.com/2016/11/15/warren-buffett-airline-stocks/</a:t>
            </a:r>
            <a:endParaRPr lang="en-US" sz="600" dirty="0"/>
          </a:p>
          <a:p>
            <a:endParaRPr lang="en-US" sz="6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1B07A87-ED0E-4FF0-BA8F-BB2937376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568595"/>
              </p:ext>
            </p:extLst>
          </p:nvPr>
        </p:nvGraphicFramePr>
        <p:xfrm>
          <a:off x="5053542" y="1750130"/>
          <a:ext cx="3095625" cy="24558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106FA3-DF67-45E0-BF92-1B5357604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B0AEFC-7C12-47DB-9AAE-CE8DA2C77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63" y="1364422"/>
            <a:ext cx="4783746" cy="2340803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latin typeface="Roboto" pitchFamily="2" charset="0"/>
                <a:ea typeface="Roboto" pitchFamily="2" charset="0"/>
              </a:rPr>
              <a:t>Tweets about/to airlines from February 15-24, 2015</a:t>
            </a:r>
          </a:p>
          <a:p>
            <a:r>
              <a:rPr lang="en-US" sz="2000" dirty="0">
                <a:latin typeface="Roboto" pitchFamily="2" charset="0"/>
                <a:ea typeface="Roboto" pitchFamily="2" charset="0"/>
              </a:rPr>
              <a:t>Candidate for supervised learning – contains sentiment class variable: positive, negative, neutral</a:t>
            </a:r>
          </a:p>
          <a:p>
            <a:r>
              <a:rPr lang="en-US" sz="2000" dirty="0">
                <a:latin typeface="Roboto" pitchFamily="2" charset="0"/>
                <a:ea typeface="Roboto" pitchFamily="2" charset="0"/>
              </a:rPr>
              <a:t>Imbalanced towards negative and neutral tweets</a:t>
            </a:r>
          </a:p>
          <a:p>
            <a:r>
              <a:rPr lang="en-CA" sz="900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Eight, F. (2019, October 16). </a:t>
            </a:r>
            <a:r>
              <a:rPr lang="en-CA" sz="900" i="1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Twitter us airline sentiment</a:t>
            </a:r>
            <a:r>
              <a:rPr lang="en-CA" sz="900" dirty="0">
                <a:solidFill>
                  <a:srgbClr val="000000"/>
                </a:solidFill>
                <a:effectLst/>
                <a:latin typeface="Roboto" pitchFamily="2" charset="0"/>
                <a:ea typeface="Roboto" pitchFamily="2" charset="0"/>
                <a:cs typeface="Arial" panose="020B0604020202020204" pitchFamily="34" charset="0"/>
              </a:rPr>
              <a:t>. Kaggle. Retrieved January 20, 2022, from https://www.kaggle.com/crowdflower/twitter-airline-sentiment</a:t>
            </a:r>
            <a:endParaRPr lang="en-US" sz="900" dirty="0">
              <a:effectLst/>
              <a:latin typeface="Roboto" pitchFamily="2" charset="0"/>
              <a:ea typeface="Roboto" pitchFamily="2" charset="0"/>
              <a:cs typeface="Times New Roman" panose="02020603050405020304" pitchFamily="18" charset="0"/>
            </a:endParaRPr>
          </a:p>
          <a:p>
            <a:endParaRPr lang="en-US" sz="2000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C99B9-AD53-4FA8-B414-2FDFB4588C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4B3BD0-F30B-4573-BE55-881D3F207823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31EC1-16AF-4EF9-AD99-8CDA96129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4" descr="Warren Buffett Makes Surprising Shift on Airline Stocks">
            <a:extLst>
              <a:ext uri="{FF2B5EF4-FFF2-40B4-BE49-F238E27FC236}">
                <a16:creationId xmlns:a16="http://schemas.microsoft.com/office/drawing/2014/main" id="{7F25FA89-02A9-46BB-B33F-A0A7066F6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309122"/>
            <a:ext cx="3810000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ho Made That Twitter Bird? - The New York Times">
            <a:extLst>
              <a:ext uri="{FF2B5EF4-FFF2-40B4-BE49-F238E27FC236}">
                <a16:creationId xmlns:a16="http://schemas.microsoft.com/office/drawing/2014/main" id="{980073D9-59C3-4158-88DC-57CF475F1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456" y="1500396"/>
            <a:ext cx="2654423" cy="192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784B3A-FEC3-4478-846A-9267EC432FFC}"/>
              </a:ext>
            </a:extLst>
          </p:cNvPr>
          <p:cNvSpPr txBox="1"/>
          <p:nvPr/>
        </p:nvSpPr>
        <p:spPr>
          <a:xfrm>
            <a:off x="1623989" y="6520391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hlinkClick r:id="rId4"/>
              </a:rPr>
              <a:t>https://www.nytimes.com/2014/08/10/magazine/who-made-that-twitter-bird.html</a:t>
            </a:r>
            <a:endParaRPr lang="en-US" sz="600" dirty="0"/>
          </a:p>
          <a:p>
            <a:r>
              <a:rPr lang="en-US" sz="600" dirty="0">
                <a:hlinkClick r:id="rId5"/>
              </a:rPr>
              <a:t>https://www.davemanuel.com/2016/11/15/warren-buffett-airline-stocks/</a:t>
            </a:r>
            <a:endParaRPr lang="en-US" sz="600" dirty="0"/>
          </a:p>
          <a:p>
            <a:endParaRPr lang="en-US" sz="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E785BF-666B-4D3C-BEE5-3D56FBBBE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843" y="3808264"/>
            <a:ext cx="5318023" cy="16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9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385225"/>
            <a:ext cx="8216457" cy="242353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Differences between three classifiers: Decision Tree, Random Forest, Naïve Bayes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Performance of the three classifiers – which is the “best” classifier for unique documents such as tweets</a:t>
            </a:r>
            <a:b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Most common words associated to each sentiment in tweets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3, 2022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3080F-3D26-4081-ABB5-EAF769BC19AA}"/>
              </a:ext>
            </a:extLst>
          </p:cNvPr>
          <p:cNvSpPr txBox="1"/>
          <p:nvPr/>
        </p:nvSpPr>
        <p:spPr>
          <a:xfrm>
            <a:off x="1623989" y="6520391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hlinkClick r:id="rId2"/>
              </a:rPr>
              <a:t>https://www.nytimes.com/2014/08/10/magazine/who-made-that-twitter-bird.html</a:t>
            </a:r>
            <a:endParaRPr lang="en-US" sz="600" dirty="0"/>
          </a:p>
          <a:p>
            <a:r>
              <a:rPr lang="en-US" sz="600" dirty="0">
                <a:hlinkClick r:id="rId3"/>
              </a:rPr>
              <a:t>https://www.davemanuel.com/2016/11/15/warren-buffett-airline-stocks/</a:t>
            </a:r>
            <a:endParaRPr lang="en-US" sz="600" dirty="0"/>
          </a:p>
          <a:p>
            <a:endParaRPr lang="en-US" sz="600" dirty="0"/>
          </a:p>
        </p:txBody>
      </p:sp>
      <p:pic>
        <p:nvPicPr>
          <p:cNvPr id="10" name="Picture 9" descr="Illuminated technology network on a dark background">
            <a:extLst>
              <a:ext uri="{FF2B5EF4-FFF2-40B4-BE49-F238E27FC236}">
                <a16:creationId xmlns:a16="http://schemas.microsoft.com/office/drawing/2014/main" id="{988A1DBA-6854-48DC-872A-304CE8D121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21" y="3809999"/>
            <a:ext cx="3742267" cy="2105025"/>
          </a:xfrm>
          <a:prstGeom prst="rect">
            <a:avLst/>
          </a:prstGeom>
        </p:spPr>
      </p:pic>
      <p:pic>
        <p:nvPicPr>
          <p:cNvPr id="12" name="Picture 11" descr="Dice with facial expressions">
            <a:extLst>
              <a:ext uri="{FF2B5EF4-FFF2-40B4-BE49-F238E27FC236}">
                <a16:creationId xmlns:a16="http://schemas.microsoft.com/office/drawing/2014/main" id="{4DC10FFD-D064-4835-9E70-55DBB3E52C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62" y="3809998"/>
            <a:ext cx="3157538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Methodology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23080F-3D26-4081-ABB5-EAF769BC19AA}"/>
              </a:ext>
            </a:extLst>
          </p:cNvPr>
          <p:cNvSpPr txBox="1"/>
          <p:nvPr/>
        </p:nvSpPr>
        <p:spPr>
          <a:xfrm>
            <a:off x="1623989" y="6520392"/>
            <a:ext cx="3222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hlinkClick r:id="rId2"/>
              </a:rPr>
              <a:t>https://commons.wikimedia.org/wiki/File:R_logo.svg</a:t>
            </a:r>
            <a:endParaRPr lang="en-US" sz="600" dirty="0"/>
          </a:p>
          <a:p>
            <a:r>
              <a:rPr lang="en-US" sz="600" dirty="0">
                <a:hlinkClick r:id="rId3"/>
              </a:rPr>
              <a:t>https://www.rstudio.com/about/logos/</a:t>
            </a:r>
            <a:endParaRPr lang="en-US" sz="6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440F69-A71B-4ED7-9B6F-2CCE1AD4F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542" y="989972"/>
            <a:ext cx="5746075" cy="3829280"/>
          </a:xfrm>
          <a:prstGeom prst="rect">
            <a:avLst/>
          </a:prstGeom>
          <a:noFill/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001E18C-1B89-47EB-BFCC-F6A83EB51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576" y="4819252"/>
            <a:ext cx="1510182" cy="117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ogo Blue Grey">
            <a:extLst>
              <a:ext uri="{FF2B5EF4-FFF2-40B4-BE49-F238E27FC236}">
                <a16:creationId xmlns:a16="http://schemas.microsoft.com/office/drawing/2014/main" id="{5B0C7D7F-F68F-4817-86B0-66ACFB7C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873" y="5197231"/>
            <a:ext cx="2077023" cy="72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400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98CFB1F4-6A31-4CCC-B17B-23A9248A4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783516"/>
              </p:ext>
            </p:extLst>
          </p:nvPr>
        </p:nvGraphicFramePr>
        <p:xfrm>
          <a:off x="5440574" y="3482257"/>
          <a:ext cx="2708593" cy="2855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Bitmap Image" r:id="rId3" imgW="3276720" imgH="3454560" progId="Paint.Picture">
                  <p:embed/>
                </p:oleObj>
              </mc:Choice>
              <mc:Fallback>
                <p:oleObj name="Bitmap Image" r:id="rId3" imgW="3276720" imgH="34545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40574" y="3482257"/>
                        <a:ext cx="2708593" cy="2855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DF84E3EA-275A-4EAF-9C87-2E3F2205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</a:rPr>
              <a:t>Preprocessing and Document Tokenization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57C2C-A43B-46C1-B583-2E1118E9004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D0BB221-354A-484A-903F-3F013EC2DF92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131B6-C5E2-4600-92B3-0087E925C5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B389A044-ADEF-478E-A25F-4F61A0C3FE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754774"/>
              </p:ext>
            </p:extLst>
          </p:nvPr>
        </p:nvGraphicFramePr>
        <p:xfrm>
          <a:off x="705383" y="1750405"/>
          <a:ext cx="3526768" cy="1065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3824">
                  <a:extLst>
                    <a:ext uri="{9D8B030D-6E8A-4147-A177-3AD203B41FA5}">
                      <a16:colId xmlns:a16="http://schemas.microsoft.com/office/drawing/2014/main" val="4111158661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1156917024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2367777045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1291154945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403186310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3610421977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2062286064"/>
                    </a:ext>
                  </a:extLst>
                </a:gridCol>
              </a:tblGrid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DOCS</a:t>
                      </a:r>
                      <a:endParaRPr lang="en-US" sz="9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even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ever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fli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just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never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bag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3444544867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15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0.5671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705484258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16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2756823929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17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3108348539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18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0.5612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0.3933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265535502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19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0.3054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0.3759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088692405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20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388203802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59AB511-7C90-40E7-B9A0-706E80306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15038"/>
              </p:ext>
            </p:extLst>
          </p:nvPr>
        </p:nvGraphicFramePr>
        <p:xfrm>
          <a:off x="705383" y="3237838"/>
          <a:ext cx="3526768" cy="1065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3824">
                  <a:extLst>
                    <a:ext uri="{9D8B030D-6E8A-4147-A177-3AD203B41FA5}">
                      <a16:colId xmlns:a16="http://schemas.microsoft.com/office/drawing/2014/main" val="1105723460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4213002668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3519145445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2257880640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3829680268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132461184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1263120606"/>
                    </a:ext>
                  </a:extLst>
                </a:gridCol>
              </a:tblGrid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DOCS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even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ever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fli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just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never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bag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2818889085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15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768607722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16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292584714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17</a:t>
                      </a:r>
                      <a:endParaRPr lang="en-US" sz="9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35470586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18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2877626386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19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2416289201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20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260558023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82DA84B-BE72-49DB-8497-C58CE3C9F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365935"/>
              </p:ext>
            </p:extLst>
          </p:nvPr>
        </p:nvGraphicFramePr>
        <p:xfrm>
          <a:off x="705383" y="4725271"/>
          <a:ext cx="3526768" cy="10653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3824">
                  <a:extLst>
                    <a:ext uri="{9D8B030D-6E8A-4147-A177-3AD203B41FA5}">
                      <a16:colId xmlns:a16="http://schemas.microsoft.com/office/drawing/2014/main" val="2859801339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3768145636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959709830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3347203728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3621548336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656438914"/>
                    </a:ext>
                  </a:extLst>
                </a:gridCol>
                <a:gridCol w="503824">
                  <a:extLst>
                    <a:ext uri="{9D8B030D-6E8A-4147-A177-3AD203B41FA5}">
                      <a16:colId xmlns:a16="http://schemas.microsoft.com/office/drawing/2014/main" val="1987880727"/>
                    </a:ext>
                  </a:extLst>
                </a:gridCol>
              </a:tblGrid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DOCS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even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ever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fli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just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never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bag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858903089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15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491765807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16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2269378474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17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51336784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18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1550934929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19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654364336"/>
                  </a:ext>
                </a:extLst>
              </a:tr>
              <a:tr h="1521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20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9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0</a:t>
                      </a:r>
                      <a:endParaRPr lang="en-US" sz="9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56680" marR="56680" marT="0" marB="0" anchor="ctr"/>
                </a:tc>
                <a:extLst>
                  <a:ext uri="{0D108BD9-81ED-4DB2-BD59-A6C34878D82A}">
                    <a16:rowId xmlns:a16="http://schemas.microsoft.com/office/drawing/2014/main" val="389043341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E55CE81-04F0-48C9-9145-C8BDF3358A07}"/>
              </a:ext>
            </a:extLst>
          </p:cNvPr>
          <p:cNvSpPr txBox="1"/>
          <p:nvPr/>
        </p:nvSpPr>
        <p:spPr>
          <a:xfrm>
            <a:off x="623594" y="4439062"/>
            <a:ext cx="1632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" pitchFamily="2" charset="0"/>
                <a:ea typeface="Roboto" pitchFamily="2" charset="0"/>
              </a:rPr>
              <a:t>Unigram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B0149D-A6F3-4F18-BFB4-45E429EF3E83}"/>
              </a:ext>
            </a:extLst>
          </p:cNvPr>
          <p:cNvSpPr txBox="1"/>
          <p:nvPr/>
        </p:nvSpPr>
        <p:spPr>
          <a:xfrm>
            <a:off x="623594" y="2935469"/>
            <a:ext cx="163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" pitchFamily="2" charset="0"/>
                <a:ea typeface="Roboto" pitchFamily="2" charset="0"/>
              </a:rPr>
              <a:t>Bag-of-Words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F2A56-DFEF-4343-B6E0-D8DBB75E9BCC}"/>
              </a:ext>
            </a:extLst>
          </p:cNvPr>
          <p:cNvSpPr txBox="1"/>
          <p:nvPr/>
        </p:nvSpPr>
        <p:spPr>
          <a:xfrm>
            <a:off x="623594" y="1462263"/>
            <a:ext cx="163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Roboto" pitchFamily="2" charset="0"/>
                <a:ea typeface="Roboto" pitchFamily="2" charset="0"/>
              </a:rPr>
              <a:t>TF-IDF Weights</a:t>
            </a:r>
          </a:p>
        </p:txBody>
      </p:sp>
      <p:sp>
        <p:nvSpPr>
          <p:cNvPr id="15" name="Content Placeholder 12">
            <a:extLst>
              <a:ext uri="{FF2B5EF4-FFF2-40B4-BE49-F238E27FC236}">
                <a16:creationId xmlns:a16="http://schemas.microsoft.com/office/drawing/2014/main" id="{6FF9D3E9-BCA9-4CF2-8258-054AE6F3C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9642" y="1002323"/>
            <a:ext cx="2769630" cy="2426677"/>
          </a:xfrm>
          <a:ln w="25400">
            <a:solidFill>
              <a:schemeClr val="accent5"/>
            </a:solidFill>
          </a:ln>
        </p:spPr>
        <p:txBody>
          <a:bodyPr>
            <a:normAutofit lnSpcReduction="10000"/>
          </a:bodyPr>
          <a:lstStyle/>
          <a:p>
            <a:r>
              <a:rPr lang="en-US" sz="1300" b="1" dirty="0">
                <a:latin typeface="Roboto" pitchFamily="2" charset="0"/>
                <a:ea typeface="Roboto" pitchFamily="2" charset="0"/>
              </a:rPr>
              <a:t>Preprocessing: </a:t>
            </a:r>
          </a:p>
          <a:p>
            <a:pPr lvl="1"/>
            <a:r>
              <a:rPr lang="en-US" sz="1000" dirty="0">
                <a:latin typeface="Roboto" pitchFamily="2" charset="0"/>
                <a:ea typeface="Roboto" pitchFamily="2" charset="0"/>
              </a:rPr>
              <a:t>Stop Words</a:t>
            </a:r>
          </a:p>
          <a:p>
            <a:pPr lvl="1"/>
            <a:r>
              <a:rPr lang="en-US" sz="1000" dirty="0">
                <a:latin typeface="Roboto" pitchFamily="2" charset="0"/>
                <a:ea typeface="Roboto" pitchFamily="2" charset="0"/>
              </a:rPr>
              <a:t>HTML tags, mentions, URLs, emojis</a:t>
            </a:r>
          </a:p>
          <a:p>
            <a:pPr lvl="1"/>
            <a:r>
              <a:rPr lang="en-US" sz="1000" dirty="0">
                <a:latin typeface="Roboto" pitchFamily="2" charset="0"/>
                <a:ea typeface="Roboto" pitchFamily="2" charset="0"/>
              </a:rPr>
              <a:t>Numbers</a:t>
            </a:r>
          </a:p>
          <a:p>
            <a:pPr lvl="1"/>
            <a:r>
              <a:rPr lang="en-US" sz="1000" dirty="0">
                <a:latin typeface="Roboto" pitchFamily="2" charset="0"/>
                <a:ea typeface="Roboto" pitchFamily="2" charset="0"/>
              </a:rPr>
              <a:t>Punctuations</a:t>
            </a:r>
          </a:p>
          <a:p>
            <a:pPr marL="226800" lvl="1" indent="0">
              <a:buNone/>
            </a:pPr>
            <a:endParaRPr lang="en-US" sz="1300" b="1" dirty="0">
              <a:latin typeface="Roboto" pitchFamily="2" charset="0"/>
              <a:ea typeface="Roboto" pitchFamily="2" charset="0"/>
            </a:endParaRPr>
          </a:p>
          <a:p>
            <a:r>
              <a:rPr lang="en-US" sz="1300" b="1" dirty="0">
                <a:latin typeface="Roboto" pitchFamily="2" charset="0"/>
                <a:ea typeface="Roboto" pitchFamily="2" charset="0"/>
              </a:rPr>
              <a:t>Tokenization techniques: </a:t>
            </a:r>
          </a:p>
          <a:p>
            <a:pPr lvl="1"/>
            <a:r>
              <a:rPr lang="en-US" sz="1000" dirty="0">
                <a:latin typeface="Roboto" pitchFamily="2" charset="0"/>
                <a:ea typeface="Roboto" pitchFamily="2" charset="0"/>
              </a:rPr>
              <a:t>TF-IDF Weights</a:t>
            </a:r>
          </a:p>
          <a:p>
            <a:pPr lvl="1"/>
            <a:r>
              <a:rPr lang="en-US" sz="1000" dirty="0">
                <a:latin typeface="Roboto" pitchFamily="2" charset="0"/>
                <a:ea typeface="Roboto" pitchFamily="2" charset="0"/>
              </a:rPr>
              <a:t>Bag-of-Words (BOW) </a:t>
            </a:r>
          </a:p>
          <a:p>
            <a:pPr lvl="1"/>
            <a:r>
              <a:rPr lang="en-US" sz="1000" dirty="0">
                <a:latin typeface="Roboto" pitchFamily="2" charset="0"/>
                <a:ea typeface="Roboto" pitchFamily="2" charset="0"/>
              </a:rPr>
              <a:t>Unigram</a:t>
            </a:r>
          </a:p>
          <a:p>
            <a:pPr lvl="1"/>
            <a:endParaRPr lang="en-US" sz="6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738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BADA-1320-40A7-A704-77A5E4A6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>
                <a:latin typeface="Roboto" pitchFamily="2" charset="0"/>
                <a:ea typeface="Roboto" pitchFamily="2" charset="0"/>
              </a:rPr>
              <a:t>Confusion Matrices and Accuracy Scores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C98EB-34E6-4B07-96DD-B0FFF032D2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3,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0C25C-2049-41F3-92B3-23DA0E32C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36BE05C-ABB4-401C-A0AD-131DDABCE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133101"/>
            <a:ext cx="2910748" cy="33961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b="1" dirty="0">
                <a:latin typeface="Roboto" pitchFamily="2" charset="0"/>
                <a:ea typeface="Roboto" pitchFamily="2" charset="0"/>
              </a:rPr>
              <a:t>Decision Tree – TF-IDF weights – Train/Test Split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BBE29E4-212E-4E19-BC68-5BF9298674F1}"/>
              </a:ext>
            </a:extLst>
          </p:cNvPr>
          <p:cNvGrpSpPr/>
          <p:nvPr/>
        </p:nvGrpSpPr>
        <p:grpSpPr>
          <a:xfrm>
            <a:off x="365568" y="1567671"/>
            <a:ext cx="3806810" cy="1496910"/>
            <a:chOff x="0" y="0"/>
            <a:chExt cx="5591493" cy="2199005"/>
          </a:xfrm>
        </p:grpSpPr>
        <p:pic>
          <p:nvPicPr>
            <p:cNvPr id="15" name="Picture 14" descr="Diagram, schematic&#10;&#10;Description automatically generated">
              <a:extLst>
                <a:ext uri="{FF2B5EF4-FFF2-40B4-BE49-F238E27FC236}">
                  <a16:creationId xmlns:a16="http://schemas.microsoft.com/office/drawing/2014/main" id="{B9C53ACB-7AE1-4BD4-AE72-42858C06A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077845" cy="21983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743178FF-0441-41CE-94C1-2E4A963B2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5953" y="0"/>
              <a:ext cx="2415540" cy="2199005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9E10BD6-9C96-4B5F-A8BE-DB1677587E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69" y="3785298"/>
            <a:ext cx="3806810" cy="2118072"/>
          </a:xfrm>
          <a:prstGeom prst="rect">
            <a:avLst/>
          </a:prstGeom>
          <a:noFill/>
        </p:spPr>
      </p:pic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4446E2C4-3099-4FCD-AE0B-02D8F8F85374}"/>
              </a:ext>
            </a:extLst>
          </p:cNvPr>
          <p:cNvSpPr txBox="1">
            <a:spLocks/>
          </p:cNvSpPr>
          <p:nvPr/>
        </p:nvSpPr>
        <p:spPr>
          <a:xfrm>
            <a:off x="333613" y="3297670"/>
            <a:ext cx="2942704" cy="426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000" b="1" dirty="0">
                <a:latin typeface="Roboto" pitchFamily="2" charset="0"/>
                <a:ea typeface="Roboto" pitchFamily="2" charset="0"/>
              </a:rPr>
              <a:t>All Classifiers – All Tokenization Techniques – 5-fold Cross Validation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E8D46E-BA8C-48FC-8862-6DB14C2EB206}"/>
                  </a:ext>
                </a:extLst>
              </p:cNvPr>
              <p:cNvSpPr txBox="1"/>
              <p:nvPr/>
            </p:nvSpPr>
            <p:spPr>
              <a:xfrm>
                <a:off x="4519038" y="2941557"/>
                <a:ext cx="4169668" cy="4317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AC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𝐹𝐴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×100%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3E8D46E-BA8C-48FC-8862-6DB14C2EB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038" y="2941557"/>
                <a:ext cx="4169668" cy="431785"/>
              </a:xfrm>
              <a:prstGeom prst="rect">
                <a:avLst/>
              </a:prstGeom>
              <a:blipFill>
                <a:blip r:embed="rId5"/>
                <a:stretch>
                  <a:fillRect l="-3363" t="-5714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e 22">
            <a:extLst>
              <a:ext uri="{FF2B5EF4-FFF2-40B4-BE49-F238E27FC236}">
                <a16:creationId xmlns:a16="http://schemas.microsoft.com/office/drawing/2014/main" id="{C6A8A35D-7699-4889-8CB4-AB3F323CF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072757"/>
              </p:ext>
            </p:extLst>
          </p:nvPr>
        </p:nvGraphicFramePr>
        <p:xfrm>
          <a:off x="4750568" y="1955208"/>
          <a:ext cx="3706608" cy="9019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4726">
                  <a:extLst>
                    <a:ext uri="{9D8B030D-6E8A-4147-A177-3AD203B41FA5}">
                      <a16:colId xmlns:a16="http://schemas.microsoft.com/office/drawing/2014/main" val="855493808"/>
                    </a:ext>
                  </a:extLst>
                </a:gridCol>
                <a:gridCol w="837294">
                  <a:extLst>
                    <a:ext uri="{9D8B030D-6E8A-4147-A177-3AD203B41FA5}">
                      <a16:colId xmlns:a16="http://schemas.microsoft.com/office/drawing/2014/main" val="582288800"/>
                    </a:ext>
                  </a:extLst>
                </a:gridCol>
                <a:gridCol w="837294">
                  <a:extLst>
                    <a:ext uri="{9D8B030D-6E8A-4147-A177-3AD203B41FA5}">
                      <a16:colId xmlns:a16="http://schemas.microsoft.com/office/drawing/2014/main" val="890929419"/>
                    </a:ext>
                  </a:extLst>
                </a:gridCol>
                <a:gridCol w="837294">
                  <a:extLst>
                    <a:ext uri="{9D8B030D-6E8A-4147-A177-3AD203B41FA5}">
                      <a16:colId xmlns:a16="http://schemas.microsoft.com/office/drawing/2014/main" val="1412417048"/>
                    </a:ext>
                  </a:extLst>
                </a:gridCol>
              </a:tblGrid>
              <a:tr h="225485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Roboto" pitchFamily="2" charset="0"/>
                          <a:ea typeface="Roboto" pitchFamily="2" charset="0"/>
                        </a:rPr>
                        <a:t>Predicted/Actual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Roboto" pitchFamily="2" charset="0"/>
                          <a:ea typeface="Roboto" pitchFamily="2" charset="0"/>
                        </a:rPr>
                        <a:t>A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Roboto" pitchFamily="2" charset="0"/>
                          <a:ea typeface="Roboto" pitchFamily="2" charset="0"/>
                        </a:rPr>
                        <a:t>B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Roboto" pitchFamily="2" charset="0"/>
                          <a:ea typeface="Roboto" pitchFamily="2" charset="0"/>
                        </a:rPr>
                        <a:t>C</a:t>
                      </a:r>
                    </a:p>
                  </a:txBody>
                  <a:tcPr marL="55599" marR="55599" marT="27800" marB="27800"/>
                </a:tc>
                <a:extLst>
                  <a:ext uri="{0D108BD9-81ED-4DB2-BD59-A6C34878D82A}">
                    <a16:rowId xmlns:a16="http://schemas.microsoft.com/office/drawing/2014/main" val="3282192018"/>
                  </a:ext>
                </a:extLst>
              </a:tr>
              <a:tr h="225485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Roboto" pitchFamily="2" charset="0"/>
                          <a:ea typeface="Roboto" pitchFamily="2" charset="0"/>
                        </a:rPr>
                        <a:t>A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boto" pitchFamily="2" charset="0"/>
                          <a:ea typeface="Roboto" pitchFamily="2" charset="0"/>
                        </a:rPr>
                        <a:t>TA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boto" pitchFamily="2" charset="0"/>
                          <a:ea typeface="Roboto" pitchFamily="2" charset="0"/>
                        </a:rPr>
                        <a:t>FA</a:t>
                      </a:r>
                      <a:r>
                        <a:rPr lang="en-US" sz="1100" baseline="-25000" dirty="0"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Roboto" pitchFamily="2" charset="0"/>
                          <a:ea typeface="Roboto" pitchFamily="2" charset="0"/>
                        </a:rPr>
                        <a:t>FA</a:t>
                      </a:r>
                      <a:r>
                        <a:rPr lang="en-US" sz="1100" baseline="-25000" dirty="0">
                          <a:latin typeface="Roboto" pitchFamily="2" charset="0"/>
                          <a:ea typeface="Roboto" pitchFamily="2" charset="0"/>
                        </a:rPr>
                        <a:t>2</a:t>
                      </a:r>
                    </a:p>
                  </a:txBody>
                  <a:tcPr marL="55599" marR="55599" marT="27800" marB="27800"/>
                </a:tc>
                <a:extLst>
                  <a:ext uri="{0D108BD9-81ED-4DB2-BD59-A6C34878D82A}">
                    <a16:rowId xmlns:a16="http://schemas.microsoft.com/office/drawing/2014/main" val="296418247"/>
                  </a:ext>
                </a:extLst>
              </a:tr>
              <a:tr h="225485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Roboto" pitchFamily="2" charset="0"/>
                          <a:ea typeface="Roboto" pitchFamily="2" charset="0"/>
                        </a:rPr>
                        <a:t>B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Roboto" pitchFamily="2" charset="0"/>
                          <a:ea typeface="Roboto" pitchFamily="2" charset="0"/>
                        </a:rPr>
                        <a:t>FB</a:t>
                      </a:r>
                      <a:r>
                        <a:rPr lang="en-US" sz="1100" baseline="-25000" dirty="0"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boto" pitchFamily="2" charset="0"/>
                          <a:ea typeface="Roboto" pitchFamily="2" charset="0"/>
                        </a:rPr>
                        <a:t>TB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Roboto" pitchFamily="2" charset="0"/>
                          <a:ea typeface="Roboto" pitchFamily="2" charset="0"/>
                        </a:rPr>
                        <a:t>FB</a:t>
                      </a:r>
                      <a:r>
                        <a:rPr lang="en-US" sz="1100" baseline="-25000" dirty="0">
                          <a:latin typeface="Roboto" pitchFamily="2" charset="0"/>
                          <a:ea typeface="Roboto" pitchFamily="2" charset="0"/>
                        </a:rPr>
                        <a:t>2</a:t>
                      </a:r>
                    </a:p>
                  </a:txBody>
                  <a:tcPr marL="55599" marR="55599" marT="27800" marB="27800"/>
                </a:tc>
                <a:extLst>
                  <a:ext uri="{0D108BD9-81ED-4DB2-BD59-A6C34878D82A}">
                    <a16:rowId xmlns:a16="http://schemas.microsoft.com/office/drawing/2014/main" val="870785509"/>
                  </a:ext>
                </a:extLst>
              </a:tr>
              <a:tr h="225485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Roboto" pitchFamily="2" charset="0"/>
                          <a:ea typeface="Roboto" pitchFamily="2" charset="0"/>
                        </a:rPr>
                        <a:t>C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Roboto" pitchFamily="2" charset="0"/>
                          <a:ea typeface="Roboto" pitchFamily="2" charset="0"/>
                        </a:rPr>
                        <a:t>FC</a:t>
                      </a:r>
                      <a:r>
                        <a:rPr lang="en-US" sz="1100" baseline="-25000" dirty="0"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Roboto" pitchFamily="2" charset="0"/>
                          <a:ea typeface="Roboto" pitchFamily="2" charset="0"/>
                        </a:rPr>
                        <a:t>FC</a:t>
                      </a:r>
                      <a:r>
                        <a:rPr lang="en-US" sz="1100" baseline="-25000" dirty="0">
                          <a:latin typeface="Roboto" pitchFamily="2" charset="0"/>
                          <a:ea typeface="Roboto" pitchFamily="2" charset="0"/>
                        </a:rPr>
                        <a:t>2</a:t>
                      </a:r>
                    </a:p>
                  </a:txBody>
                  <a:tcPr marL="55599" marR="55599" marT="27800" marB="2780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Roboto" pitchFamily="2" charset="0"/>
                          <a:ea typeface="Roboto" pitchFamily="2" charset="0"/>
                        </a:rPr>
                        <a:t>TC</a:t>
                      </a:r>
                    </a:p>
                  </a:txBody>
                  <a:tcPr marL="55599" marR="55599" marT="27800" marB="27800"/>
                </a:tc>
                <a:extLst>
                  <a:ext uri="{0D108BD9-81ED-4DB2-BD59-A6C34878D82A}">
                    <a16:rowId xmlns:a16="http://schemas.microsoft.com/office/drawing/2014/main" val="3076059500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8AAABEF-0919-4EB2-866E-6E6C91D04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475494"/>
              </p:ext>
            </p:extLst>
          </p:nvPr>
        </p:nvGraphicFramePr>
        <p:xfrm>
          <a:off x="4429316" y="3938478"/>
          <a:ext cx="4571215" cy="19421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22356">
                  <a:extLst>
                    <a:ext uri="{9D8B030D-6E8A-4147-A177-3AD203B41FA5}">
                      <a16:colId xmlns:a16="http://schemas.microsoft.com/office/drawing/2014/main" val="380758995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541679473"/>
                    </a:ext>
                  </a:extLst>
                </a:gridCol>
                <a:gridCol w="410457">
                  <a:extLst>
                    <a:ext uri="{9D8B030D-6E8A-4147-A177-3AD203B41FA5}">
                      <a16:colId xmlns:a16="http://schemas.microsoft.com/office/drawing/2014/main" val="3022153733"/>
                    </a:ext>
                  </a:extLst>
                </a:gridCol>
                <a:gridCol w="528071">
                  <a:extLst>
                    <a:ext uri="{9D8B030D-6E8A-4147-A177-3AD203B41FA5}">
                      <a16:colId xmlns:a16="http://schemas.microsoft.com/office/drawing/2014/main" val="4291862643"/>
                    </a:ext>
                  </a:extLst>
                </a:gridCol>
                <a:gridCol w="410933">
                  <a:extLst>
                    <a:ext uri="{9D8B030D-6E8A-4147-A177-3AD203B41FA5}">
                      <a16:colId xmlns:a16="http://schemas.microsoft.com/office/drawing/2014/main" val="354652551"/>
                    </a:ext>
                  </a:extLst>
                </a:gridCol>
                <a:gridCol w="410933">
                  <a:extLst>
                    <a:ext uri="{9D8B030D-6E8A-4147-A177-3AD203B41FA5}">
                      <a16:colId xmlns:a16="http://schemas.microsoft.com/office/drawing/2014/main" val="920407884"/>
                    </a:ext>
                  </a:extLst>
                </a:gridCol>
                <a:gridCol w="528071">
                  <a:extLst>
                    <a:ext uri="{9D8B030D-6E8A-4147-A177-3AD203B41FA5}">
                      <a16:colId xmlns:a16="http://schemas.microsoft.com/office/drawing/2014/main" val="1325114899"/>
                    </a:ext>
                  </a:extLst>
                </a:gridCol>
                <a:gridCol w="410933">
                  <a:extLst>
                    <a:ext uri="{9D8B030D-6E8A-4147-A177-3AD203B41FA5}">
                      <a16:colId xmlns:a16="http://schemas.microsoft.com/office/drawing/2014/main" val="948954279"/>
                    </a:ext>
                  </a:extLst>
                </a:gridCol>
                <a:gridCol w="410933">
                  <a:extLst>
                    <a:ext uri="{9D8B030D-6E8A-4147-A177-3AD203B41FA5}">
                      <a16:colId xmlns:a16="http://schemas.microsoft.com/office/drawing/2014/main" val="712923984"/>
                    </a:ext>
                  </a:extLst>
                </a:gridCol>
                <a:gridCol w="528071">
                  <a:extLst>
                    <a:ext uri="{9D8B030D-6E8A-4147-A177-3AD203B41FA5}">
                      <a16:colId xmlns:a16="http://schemas.microsoft.com/office/drawing/2014/main" val="3372966886"/>
                    </a:ext>
                  </a:extLst>
                </a:gridCol>
              </a:tblGrid>
              <a:tr h="894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 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Decision Tree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Random Forest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Naïve Bayes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205212"/>
                  </a:ext>
                </a:extLst>
              </a:tr>
              <a:tr h="2786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Fold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TF-IDF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BOW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Unigram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TF-IDF (10)</a:t>
                      </a:r>
                      <a:endParaRPr lang="en-US" sz="8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BOW (10)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Unigram (10)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TF-IDF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BOW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Unigram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3279517"/>
                  </a:ext>
                </a:extLst>
              </a:tr>
              <a:tr h="1840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1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0.489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0.553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0.548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0.616</a:t>
                      </a:r>
                      <a:endParaRPr lang="en-US" sz="8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0.659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0.652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0.558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0.643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0.621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2930617"/>
                  </a:ext>
                </a:extLst>
              </a:tr>
              <a:tr h="1840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2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0.526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0.545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0.498</a:t>
                      </a:r>
                      <a:endParaRPr lang="en-US" sz="8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0.636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0.644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0.662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0.562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0.613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0.641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7853134"/>
                  </a:ext>
                </a:extLst>
              </a:tr>
              <a:tr h="1840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3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0.553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0.540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0.554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0.650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0.636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0.637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0.563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0.627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0.597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7462318"/>
                  </a:ext>
                </a:extLst>
              </a:tr>
              <a:tr h="1840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4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0.499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0.511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0.494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0.629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0.623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0.621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0.572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0.616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0.651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5284166"/>
                  </a:ext>
                </a:extLst>
              </a:tr>
              <a:tr h="1840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5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0.497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0.479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0.490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0.657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0.633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0.665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0.552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0.600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0.606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91276713"/>
                  </a:ext>
                </a:extLst>
              </a:tr>
              <a:tr h="4679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Optimal model accuracy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0.513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0.526</a:t>
                      </a:r>
                      <a:endParaRPr lang="en-US" sz="8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0.515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0.637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0.639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0.647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0.561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>
                          <a:effectLst/>
                          <a:latin typeface="Roboto" pitchFamily="2" charset="0"/>
                          <a:ea typeface="Roboto" pitchFamily="2" charset="0"/>
                        </a:rPr>
                        <a:t>0.620</a:t>
                      </a:r>
                      <a:endParaRPr lang="en-US" sz="80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US" sz="800" dirty="0">
                          <a:effectLst/>
                          <a:latin typeface="Roboto" pitchFamily="2" charset="0"/>
                          <a:ea typeface="Roboto" pitchFamily="2" charset="0"/>
                        </a:rPr>
                        <a:t>0.623</a:t>
                      </a:r>
                      <a:endParaRPr lang="en-US" sz="800" dirty="0">
                        <a:effectLst/>
                        <a:latin typeface="Roboto" pitchFamily="2" charset="0"/>
                        <a:ea typeface="Roboto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0286197"/>
                  </a:ext>
                </a:extLst>
              </a:tr>
            </a:tbl>
          </a:graphicData>
        </a:graphic>
      </p:graphicFrame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C0E91493-E144-4225-A52F-7BC88DFA5F4A}"/>
              </a:ext>
            </a:extLst>
          </p:cNvPr>
          <p:cNvSpPr txBox="1">
            <a:spLocks/>
          </p:cNvSpPr>
          <p:nvPr/>
        </p:nvSpPr>
        <p:spPr>
          <a:xfrm>
            <a:off x="4387464" y="3726540"/>
            <a:ext cx="4984051" cy="262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000" b="1" dirty="0">
                <a:latin typeface="Roboto" pitchFamily="2" charset="0"/>
                <a:ea typeface="Roboto" pitchFamily="2" charset="0"/>
              </a:rPr>
              <a:t>5-fold Cross Validation – Individual Folds – Accuracy Scores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0D4F9903-5398-4DCD-9B39-06466C14A81E}"/>
              </a:ext>
            </a:extLst>
          </p:cNvPr>
          <p:cNvSpPr txBox="1">
            <a:spLocks/>
          </p:cNvSpPr>
          <p:nvPr/>
        </p:nvSpPr>
        <p:spPr>
          <a:xfrm>
            <a:off x="4134417" y="1093446"/>
            <a:ext cx="4322759" cy="693022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latin typeface="Roboto" pitchFamily="2" charset="0"/>
                <a:ea typeface="Roboto" pitchFamily="2" charset="0"/>
              </a:rPr>
              <a:t>Accuracy: 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percentage of predictions the model that matched their actual class</a:t>
            </a:r>
          </a:p>
        </p:txBody>
      </p:sp>
    </p:spTree>
    <p:extLst>
      <p:ext uri="{BB962C8B-B14F-4D97-AF65-F5344CB8AC3E}">
        <p14:creationId xmlns:p14="http://schemas.microsoft.com/office/powerpoint/2010/main" val="1119895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48A53D4-3173-4F99-9EBE-4D5AB6DD1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102" y="2753231"/>
            <a:ext cx="4214369" cy="30102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itle 2">
            <a:extLst>
              <a:ext uri="{FF2B5EF4-FFF2-40B4-BE49-F238E27FC236}">
                <a16:creationId xmlns:a16="http://schemas.microsoft.com/office/drawing/2014/main" id="{8C5E58A5-9629-1127-55E8-DB0127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/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</a:rPr>
              <a:t>Sensitivity and Specificity of Classifiers</a:t>
            </a:r>
          </a:p>
        </p:txBody>
      </p:sp>
      <p:sp>
        <p:nvSpPr>
          <p:cNvPr id="73" name="Content Placeholder 3">
            <a:extLst>
              <a:ext uri="{FF2B5EF4-FFF2-40B4-BE49-F238E27FC236}">
                <a16:creationId xmlns:a16="http://schemas.microsoft.com/office/drawing/2014/main" id="{E300D647-4171-B7D0-13A1-C69F2A87E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159934"/>
            <a:ext cx="4742763" cy="1215906"/>
          </a:xfrm>
          <a:ln w="25400">
            <a:solidFill>
              <a:schemeClr val="accent5"/>
            </a:solidFill>
          </a:ln>
        </p:spPr>
        <p:txBody>
          <a:bodyPr>
            <a:normAutofit fontScale="92500"/>
          </a:bodyPr>
          <a:lstStyle/>
          <a:p>
            <a:r>
              <a:rPr lang="en-US" sz="1800" b="1" dirty="0">
                <a:latin typeface="Roboto" pitchFamily="2" charset="0"/>
                <a:ea typeface="Roboto" pitchFamily="2" charset="0"/>
              </a:rPr>
              <a:t>Sensitivity: 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probability of a </a:t>
            </a:r>
            <a:r>
              <a:rPr lang="en-US" sz="1800" u="sng" dirty="0">
                <a:latin typeface="Roboto" pitchFamily="2" charset="0"/>
                <a:ea typeface="Roboto" pitchFamily="2" charset="0"/>
              </a:rPr>
              <a:t>positive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 test being correctly identified as a </a:t>
            </a:r>
            <a:r>
              <a:rPr lang="en-US" sz="1800" u="sng" dirty="0">
                <a:latin typeface="Roboto" pitchFamily="2" charset="0"/>
                <a:ea typeface="Roboto" pitchFamily="2" charset="0"/>
              </a:rPr>
              <a:t>positive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 test</a:t>
            </a:r>
          </a:p>
          <a:p>
            <a:r>
              <a:rPr lang="en-US" sz="1800" b="1" dirty="0">
                <a:latin typeface="Roboto" pitchFamily="2" charset="0"/>
                <a:ea typeface="Roboto" pitchFamily="2" charset="0"/>
              </a:rPr>
              <a:t>Specificity: 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probability of a </a:t>
            </a:r>
            <a:r>
              <a:rPr lang="en-US" sz="1800" u="sng" dirty="0">
                <a:latin typeface="Roboto" pitchFamily="2" charset="0"/>
                <a:ea typeface="Roboto" pitchFamily="2" charset="0"/>
              </a:rPr>
              <a:t>negative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 test being correctly identified as a </a:t>
            </a:r>
            <a:r>
              <a:rPr lang="en-US" sz="1800" u="sng" dirty="0">
                <a:latin typeface="Roboto" pitchFamily="2" charset="0"/>
                <a:ea typeface="Roboto" pitchFamily="2" charset="0"/>
              </a:rPr>
              <a:t>negative </a:t>
            </a:r>
            <a:r>
              <a:rPr lang="en-US" sz="1800" dirty="0">
                <a:latin typeface="Roboto" pitchFamily="2" charset="0"/>
                <a:ea typeface="Roboto" pitchFamily="2" charset="0"/>
              </a:rPr>
              <a:t>test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966D932-33FE-417A-85F6-23BCBAA4A674}" type="datetime4">
              <a:rPr lang="en-US" smtClean="0"/>
              <a:pPr>
                <a:spcAft>
                  <a:spcPts val="600"/>
                </a:spcAft>
              </a:pPr>
              <a:t>April 3,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0AEC4F47-85DF-4F91-960F-E68A71D7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213" y="2753231"/>
            <a:ext cx="4214369" cy="301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64734D-2945-48D9-8E89-F1532E4A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488" y="927339"/>
            <a:ext cx="2910679" cy="1722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5FEEE0-6B22-4F49-8615-292933FF1CA0}"/>
              </a:ext>
            </a:extLst>
          </p:cNvPr>
          <p:cNvSpPr/>
          <p:nvPr/>
        </p:nvSpPr>
        <p:spPr>
          <a:xfrm>
            <a:off x="774700" y="2753231"/>
            <a:ext cx="1060450" cy="21856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A6914D-AB26-4715-B4FB-4946F4E040AA}"/>
              </a:ext>
            </a:extLst>
          </p:cNvPr>
          <p:cNvSpPr/>
          <p:nvPr/>
        </p:nvSpPr>
        <p:spPr>
          <a:xfrm>
            <a:off x="6889750" y="2844800"/>
            <a:ext cx="1060450" cy="11040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5B44BF0-DB45-88AE-3E91-8522FA560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</p:spPr>
        <p:txBody>
          <a:bodyPr/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</a:rPr>
              <a:t>Efficiency of Classifiers</a:t>
            </a:r>
          </a:p>
        </p:txBody>
      </p:sp>
      <p:pic>
        <p:nvPicPr>
          <p:cNvPr id="7" name="Picture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80724F3D-9F14-41E3-A154-B1E02E0C3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68" y="1997187"/>
            <a:ext cx="6647818" cy="3789255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86CF9-C2CA-4B21-8C1E-94BDCB727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D0BB221-354A-484A-903F-3F013EC2DF92}" type="datetime4">
              <a:rPr lang="en-US" smtClean="0"/>
              <a:pPr>
                <a:spcAft>
                  <a:spcPts val="600"/>
                </a:spcAft>
              </a:pPr>
              <a:t>April 3, 2022</a:t>
            </a:fld>
            <a:r>
              <a:rPr lang="en-CA"/>
              <a:t>     |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65131C-148F-47D9-8F0C-02583A1E2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9E0D846-2D6A-8643-B2BF-83884A821236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7278CB9-12A4-4258-8BCC-44E2A86008C4}"/>
              </a:ext>
            </a:extLst>
          </p:cNvPr>
          <p:cNvSpPr txBox="1">
            <a:spLocks/>
          </p:cNvSpPr>
          <p:nvPr/>
        </p:nvSpPr>
        <p:spPr>
          <a:xfrm>
            <a:off x="558800" y="927339"/>
            <a:ext cx="7476067" cy="701023"/>
          </a:xfrm>
          <a:prstGeom prst="rect">
            <a:avLst/>
          </a:prstGeom>
          <a:ln w="25400">
            <a:solidFill>
              <a:schemeClr val="accent5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Roboto" pitchFamily="2" charset="0"/>
                <a:ea typeface="Roboto" pitchFamily="2" charset="0"/>
              </a:rPr>
              <a:t>Efficiency is gauged through the run time required for a classifier to fully train and test a model</a:t>
            </a:r>
          </a:p>
        </p:txBody>
      </p:sp>
    </p:spTree>
    <p:extLst>
      <p:ext uri="{BB962C8B-B14F-4D97-AF65-F5344CB8AC3E}">
        <p14:creationId xmlns:p14="http://schemas.microsoft.com/office/powerpoint/2010/main" val="730725148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828</Words>
  <Application>Microsoft Office PowerPoint</Application>
  <PresentationFormat>On-screen Show (4:3)</PresentationFormat>
  <Paragraphs>319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Cambria Math</vt:lpstr>
      <vt:lpstr>Roboto</vt:lpstr>
      <vt:lpstr>Times New Roman</vt:lpstr>
      <vt:lpstr>RyersonUniversity_MasterTemplate v1</vt:lpstr>
      <vt:lpstr>Bitmap Image</vt:lpstr>
      <vt:lpstr>Sentiment Analysis of Airline Reviews in Twitter Using NLP</vt:lpstr>
      <vt:lpstr>Natural Language Processing: Sentiment Analysis</vt:lpstr>
      <vt:lpstr>Dataset</vt:lpstr>
      <vt:lpstr>Research Questions</vt:lpstr>
      <vt:lpstr>Methodology</vt:lpstr>
      <vt:lpstr>Preprocessing and Document Tokenization</vt:lpstr>
      <vt:lpstr>Confusion Matrices and Accuracy Scores</vt:lpstr>
      <vt:lpstr>Sensitivity and Specificity of Classifiers</vt:lpstr>
      <vt:lpstr>Efficiency of Classifiers</vt:lpstr>
      <vt:lpstr>Conclusions and Future Work</vt:lpstr>
      <vt:lpstr>Thank you!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2022-04-04T03:09:15Z</dcterms:modified>
</cp:coreProperties>
</file>